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2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5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8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5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6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4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7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6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58EB-B9DC-42C6-8739-7983EA4F8342}" type="datetimeFigureOut">
              <a:rPr lang="en-US" smtClean="0"/>
              <a:t>13/01/2025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4FB25-BD9D-4B4C-BE82-7AFD559BF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95153"/>
            <a:ext cx="9144000" cy="914809"/>
          </a:xfrm>
        </p:spPr>
        <p:txBody>
          <a:bodyPr>
            <a:normAutofit fontScale="90000"/>
          </a:bodyPr>
          <a:lstStyle/>
          <a:p>
            <a:r>
              <a:rPr lang="el-GR" sz="4000" b="1" u="sng" dirty="0" smtClean="0"/>
              <a:t/>
            </a:r>
            <a:br>
              <a:rPr lang="el-GR" sz="4000" b="1" u="sng" dirty="0" smtClean="0"/>
            </a:br>
            <a:r>
              <a:rPr lang="el-GR" sz="4000" b="1" u="sng" dirty="0"/>
              <a:t/>
            </a:r>
            <a:br>
              <a:rPr lang="el-GR" sz="4000" b="1" u="sng" dirty="0"/>
            </a:br>
            <a:r>
              <a:rPr lang="el-GR" sz="4000" b="1" u="sng" dirty="0" smtClean="0"/>
              <a:t/>
            </a:r>
            <a:br>
              <a:rPr lang="el-GR" sz="4000" b="1" u="sng" dirty="0" smtClean="0"/>
            </a:br>
            <a:r>
              <a:rPr lang="el-GR" sz="4000" b="1" u="sng" dirty="0" smtClean="0"/>
              <a:t>Αλλαγή Σχολικής Βαθμίδας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/>
              <a:t/>
            </a:r>
            <a:br>
              <a:rPr lang="el-GR" sz="4000" b="1" dirty="0"/>
            </a:br>
            <a:r>
              <a:rPr lang="el-GR" sz="4000" b="1" dirty="0" smtClean="0"/>
              <a:t>Βήματα προετοιμασίας</a:t>
            </a:r>
            <a:r>
              <a:rPr lang="en-US" sz="4000" b="1" dirty="0" smtClean="0"/>
              <a:t>/</a:t>
            </a:r>
            <a:r>
              <a:rPr lang="el-GR" sz="4000" b="1" dirty="0" smtClean="0"/>
              <a:t>διεργασίας μέχρι την επίσημη υποβολή της Δήλωσης Προτίμησης Τύπου Σχολείου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0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Μάθημα Επαγγελματικής Αγωγής</a:t>
            </a:r>
            <a:r>
              <a:rPr lang="en-US" b="1" u="sng" dirty="0" smtClean="0"/>
              <a:t>-</a:t>
            </a:r>
            <a:r>
              <a:rPr lang="el-GR" b="1" u="sng" dirty="0" smtClean="0"/>
              <a:t>βλ. σχετική Εγκύκλιο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u="sng" dirty="0" smtClean="0"/>
              <a:t>Ενότητες που καλύφθηκαν:</a:t>
            </a:r>
          </a:p>
          <a:p>
            <a:r>
              <a:rPr lang="el-GR" b="1" dirty="0" smtClean="0"/>
              <a:t>Αυτογνωσία</a:t>
            </a:r>
          </a:p>
          <a:p>
            <a:r>
              <a:rPr lang="el-GR" b="1" dirty="0" smtClean="0"/>
              <a:t>Ο κόσμος της εργασίας/σύγχρονη αγορά εργασίας</a:t>
            </a:r>
          </a:p>
          <a:p>
            <a:r>
              <a:rPr lang="el-GR" b="1" dirty="0" smtClean="0"/>
              <a:t>Τρόπος εισδοχής στην Δημόσια Τριτοβάθμια Εκπαίδευση Κύπρου και Ελλάδας (βλ. </a:t>
            </a:r>
            <a:r>
              <a:rPr lang="el-GR" b="1" dirty="0" err="1" smtClean="0"/>
              <a:t>Παγκύπριες</a:t>
            </a:r>
            <a:r>
              <a:rPr lang="el-GR" b="1" dirty="0" smtClean="0"/>
              <a:t> Εξετάσεις Πρόσβασης)</a:t>
            </a:r>
          </a:p>
          <a:p>
            <a:r>
              <a:rPr lang="el-GR" b="1" dirty="0" smtClean="0"/>
              <a:t>Εκπαιδευτικές επιλογές μετά τη Γ’ Γυμνασίου (Λύκειο/Τεχνική Σχολή)</a:t>
            </a:r>
          </a:p>
          <a:p>
            <a:r>
              <a:rPr lang="el-GR" b="1" dirty="0" smtClean="0"/>
              <a:t>Διαδικασία λήψης απόφασης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284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Ομάδες Εστίασης (σε εξέλιξη)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Συναντήσεις μικρών ομάδων μαθητών/μαθητριών με τη Σύμβουλο στο Γραφείο ΣΕΑ, για σκοπούς προσωπικής διεργασίας, πριν την επίσημη παράδοση της Δήλωσης Προτίμησης Τύπου Σχολείου</a:t>
            </a:r>
          </a:p>
          <a:p>
            <a:pPr algn="ctr"/>
            <a:endParaRPr lang="el-GR" b="1" dirty="0"/>
          </a:p>
          <a:p>
            <a:pPr marL="0" indent="0" algn="ctr">
              <a:buNone/>
            </a:pPr>
            <a:r>
              <a:rPr lang="el-GR" b="1" u="sng" dirty="0" smtClean="0"/>
              <a:t>Σημείωση</a:t>
            </a:r>
          </a:p>
          <a:p>
            <a:pPr marL="0" indent="0" algn="ctr">
              <a:buNone/>
            </a:pPr>
            <a:r>
              <a:rPr lang="el-GR" b="1" dirty="0" smtClean="0"/>
              <a:t>Είναι εφικτή η διευθέτηση συναντήσεων και με γονείς </a:t>
            </a:r>
            <a:r>
              <a:rPr lang="el-GR" b="1" u="sng" dirty="0" smtClean="0"/>
              <a:t>ΟΠΩΣΔΗΠΟΤΕ</a:t>
            </a:r>
            <a:r>
              <a:rPr lang="el-GR" b="1" dirty="0" smtClean="0"/>
              <a:t> κατόπιν προηγούμενης συνεννόησης με τη Σύμβουλο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97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u="sng" dirty="0" smtClean="0"/>
              <a:t>Διήμερο (Εργασίας) Επαγγελματικής Ενημέρωσης Μαθητών/τριών Γ΄ Τάξης Γυμνασίου: βλ. </a:t>
            </a:r>
            <a:r>
              <a:rPr lang="el-GR" b="1" u="sng" dirty="0" err="1" smtClean="0"/>
              <a:t>σχετ</a:t>
            </a:r>
            <a:r>
              <a:rPr lang="el-GR" b="1" u="sng" dirty="0" smtClean="0"/>
              <a:t>. Εγκύκλιο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Π</a:t>
            </a:r>
            <a:r>
              <a:rPr lang="el-GR" b="1" dirty="0" err="1"/>
              <a:t>αρουσίαση</a:t>
            </a:r>
            <a:r>
              <a:rPr lang="el-GR" b="1" dirty="0"/>
              <a:t> επαγγελμάτων </a:t>
            </a:r>
            <a:r>
              <a:rPr lang="el-GR" b="1" dirty="0" smtClean="0"/>
              <a:t>με φιλοξενούμενους ομιλητές από αριθμό επαγγελματικών χώρων.</a:t>
            </a:r>
          </a:p>
          <a:p>
            <a:endParaRPr lang="el-GR" b="1" dirty="0"/>
          </a:p>
          <a:p>
            <a:endParaRPr lang="el-GR" b="1" dirty="0" smtClean="0"/>
          </a:p>
          <a:p>
            <a:pPr marL="0" indent="0" algn="ctr">
              <a:buNone/>
            </a:pPr>
            <a:r>
              <a:rPr lang="el-GR" b="1" u="sng" dirty="0"/>
              <a:t>Σημείωση</a:t>
            </a:r>
          </a:p>
          <a:p>
            <a:pPr marL="0" indent="0" algn="ctr">
              <a:buNone/>
            </a:pPr>
            <a:r>
              <a:rPr lang="el-GR" b="1" dirty="0"/>
              <a:t>Το φάσμα των επαγγελμάτων που </a:t>
            </a:r>
            <a:r>
              <a:rPr lang="el-GR" b="1" dirty="0" smtClean="0"/>
              <a:t>θα παρουσιαστούν, </a:t>
            </a:r>
            <a:r>
              <a:rPr lang="el-GR" b="1" dirty="0"/>
              <a:t>στηρίχθηκε στις επιλογές των ίδιων των παιδιών, αφού τους ζητήθηκε να δηλώσουν τις προτιμήσεις τους σε σχετική ηλεκτρονική πλατφόρμα και η τελική επιλογή έγινε με τη λογική της </a:t>
            </a:r>
            <a:r>
              <a:rPr lang="el-GR" b="1" dirty="0" smtClean="0"/>
              <a:t>πλειοψηφίας.</a:t>
            </a:r>
            <a:endParaRPr lang="en-US" b="1" dirty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260669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600" b="1" u="sng" dirty="0" smtClean="0"/>
              <a:t>Εκδόσεις που δόθηκαν στους μαθητές και μαθήτριες (αναρτημένες στην Ιστοσελίδα του ΥΠΑΝ-Υπηρεσία Συμβουλευτικής Επαγγελματικής Αγωγής)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r>
              <a:rPr lang="el-GR" b="1" dirty="0" smtClean="0"/>
              <a:t>«Προσανατολισμοί μετά το Γυμνάσιο 2024-2025» </a:t>
            </a:r>
            <a:r>
              <a:rPr lang="el-GR" b="1" dirty="0"/>
              <a:t>(οπωσδήποτε να ακυρώνεται/ανακυκλώνεται κάθε χρόνο που θα δίνεται </a:t>
            </a:r>
            <a:r>
              <a:rPr lang="el-GR" b="1" dirty="0" err="1"/>
              <a:t>επικαιροποιημένο</a:t>
            </a:r>
            <a:r>
              <a:rPr lang="el-GR" b="1" dirty="0" smtClean="0"/>
              <a:t>)</a:t>
            </a:r>
            <a:endParaRPr lang="el-GR" b="1" dirty="0" smtClean="0"/>
          </a:p>
          <a:p>
            <a:r>
              <a:rPr lang="el-GR" b="1" dirty="0" smtClean="0"/>
              <a:t>«</a:t>
            </a:r>
            <a:r>
              <a:rPr lang="el-GR" b="1" dirty="0" smtClean="0"/>
              <a:t>Συμβουλευτική-Επαγγελματική Αγωγή: Προσωπική Ανάπτυξη και Δεξιότητες Σταδιοδρομίας-2024» (να φυλαχθεί μέχρι την αποφοίτηση από το Δημόσιο Σχολείο, αλλά και αργότερα)</a:t>
            </a:r>
          </a:p>
          <a:p>
            <a:r>
              <a:rPr lang="el-GR" b="1" dirty="0" smtClean="0"/>
              <a:t>«Επιστημονικά Πεδία και Πλαίσια Πρόσβασης στη Δημόσια Τριτοβάθμια Εκπαίδευση Κύπρου και Ελλάδας 2025» (οπωσδήποτε να ακυρώνεται/ανακυκλώνεται κάθε χρόνο που θα δίνεται </a:t>
            </a:r>
            <a:r>
              <a:rPr lang="el-GR" b="1" dirty="0" err="1" smtClean="0"/>
              <a:t>επικαιροποιημένο</a:t>
            </a:r>
            <a:r>
              <a:rPr lang="el-GR" b="1" dirty="0" smtClean="0"/>
              <a:t>)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41038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b="1" u="sng" dirty="0" smtClean="0"/>
              <a:t>Χρήσιμες Ιστοσελίδες 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(«Επιστημονικά </a:t>
            </a:r>
            <a:r>
              <a:rPr lang="el-GR" sz="3200" b="1" dirty="0"/>
              <a:t>Πεδία και Πλαίσια Πρόσβασης στη Δημόσια Τριτοβάθμια Εκπαίδευση Κύπρου και Ελλάδας </a:t>
            </a:r>
            <a:r>
              <a:rPr lang="el-GR" sz="3200" b="1" dirty="0" smtClean="0"/>
              <a:t>2025»-σελ. 12)</a:t>
            </a:r>
            <a:r>
              <a:rPr lang="el-GR" sz="3200" b="1" dirty="0"/>
              <a:t/>
            </a:r>
            <a:br>
              <a:rPr lang="el-GR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www.moec.gov.cy→</a:t>
            </a:r>
            <a:r>
              <a:rPr lang="el-GR" b="1" dirty="0"/>
              <a:t>Υπηρεσίες</a:t>
            </a:r>
            <a:r>
              <a:rPr lang="en-US" b="1" dirty="0"/>
              <a:t>→</a:t>
            </a:r>
            <a:r>
              <a:rPr lang="el-GR" b="1" dirty="0"/>
              <a:t>Υπηρεσία Συμβουλευτικής Επαγγελματικής Αγωγής</a:t>
            </a:r>
            <a:r>
              <a:rPr lang="en-US" b="1" dirty="0"/>
              <a:t> →</a:t>
            </a:r>
            <a:r>
              <a:rPr lang="el-GR" b="1" dirty="0" smtClean="0"/>
              <a:t>Εκδόσεις</a:t>
            </a:r>
          </a:p>
          <a:p>
            <a:r>
              <a:rPr lang="en-US" b="1" dirty="0"/>
              <a:t>www.moec.gov.cy→</a:t>
            </a:r>
            <a:r>
              <a:rPr lang="el-GR" b="1" dirty="0"/>
              <a:t>Υπηρεσίες</a:t>
            </a:r>
            <a:r>
              <a:rPr lang="en-US" b="1" dirty="0"/>
              <a:t>→</a:t>
            </a:r>
            <a:r>
              <a:rPr lang="el-GR" b="1" dirty="0"/>
              <a:t>Υπηρεσία Συμβουλευτικής Επαγγελματικής Αγωγής</a:t>
            </a:r>
            <a:r>
              <a:rPr lang="en-US" b="1" dirty="0"/>
              <a:t> </a:t>
            </a:r>
            <a:r>
              <a:rPr lang="en-US" b="1" dirty="0" smtClean="0"/>
              <a:t>→</a:t>
            </a:r>
            <a:r>
              <a:rPr lang="el-GR" b="1" dirty="0" smtClean="0"/>
              <a:t>Σπουδές στο Εξωτερικό</a:t>
            </a:r>
          </a:p>
          <a:p>
            <a:r>
              <a:rPr lang="en-US" b="1" dirty="0"/>
              <a:t>www.moec.gov.cy→</a:t>
            </a:r>
            <a:r>
              <a:rPr lang="el-GR" b="1" dirty="0"/>
              <a:t>Υπηρεσίες</a:t>
            </a:r>
            <a:r>
              <a:rPr lang="en-US" b="1" dirty="0"/>
              <a:t>→</a:t>
            </a:r>
            <a:r>
              <a:rPr lang="el-GR" b="1" dirty="0" smtClean="0"/>
              <a:t>Υπηρεσία Εξετάσεων</a:t>
            </a:r>
            <a:r>
              <a:rPr lang="en-US" b="1" dirty="0" smtClean="0"/>
              <a:t>→</a:t>
            </a:r>
            <a:r>
              <a:rPr lang="el-GR" b="1" dirty="0" smtClean="0"/>
              <a:t>Οδηγός </a:t>
            </a:r>
            <a:r>
              <a:rPr lang="el-GR" b="1" dirty="0" err="1" smtClean="0"/>
              <a:t>Παγκυπρίων</a:t>
            </a:r>
            <a:r>
              <a:rPr lang="el-GR" b="1" dirty="0" smtClean="0"/>
              <a:t> Εξετάσεων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18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2800" b="1" u="sng" dirty="0" smtClean="0"/>
              <a:t>ΔΗΛΩΣΗ ΠΡΟΤΙΜΗΣΗΣ ΤΥΠΟΥ ΣΧΟΛΕΙΟΥ </a:t>
            </a:r>
            <a:br>
              <a:rPr lang="el-GR" sz="2800" b="1" u="sng" dirty="0" smtClean="0"/>
            </a:br>
            <a:r>
              <a:rPr lang="el-GR" sz="2800" b="1" dirty="0" smtClean="0"/>
              <a:t>(βλ. σχετική Εγκύκλιο, Επιστολή και έντυπο Δήλωσης που σας δόθηκε, μέσω των παιδιών σας)-ΤΕΛΙΚΗ ΗΜΕΡΟΜΗΝΙΑ ΠΑΡΑΔΟΣΗΣ: </a:t>
            </a:r>
            <a:r>
              <a:rPr lang="el-GR" sz="2800" b="1" u="sng" dirty="0" smtClean="0"/>
              <a:t>Τρίτη-11/2/2025</a:t>
            </a:r>
            <a:br>
              <a:rPr lang="el-GR" sz="2800" b="1" u="sng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l-GR" sz="8000" b="1" u="sng" dirty="0"/>
          </a:p>
          <a:p>
            <a:pPr marL="0" indent="0" algn="ctr">
              <a:buNone/>
            </a:pPr>
            <a:endParaRPr lang="el-GR" sz="11200" b="1" u="sng" dirty="0" smtClean="0"/>
          </a:p>
          <a:p>
            <a:pPr marL="0" indent="0" algn="ctr">
              <a:buNone/>
            </a:pPr>
            <a:r>
              <a:rPr lang="el-GR" sz="11200" b="1" u="sng" dirty="0" smtClean="0"/>
              <a:t>Σημείωση</a:t>
            </a:r>
          </a:p>
          <a:p>
            <a:endParaRPr lang="el-GR" sz="11200" b="1" dirty="0" smtClean="0"/>
          </a:p>
          <a:p>
            <a:pPr marL="0" indent="0" algn="ctr">
              <a:buNone/>
            </a:pPr>
            <a:r>
              <a:rPr lang="el-GR" sz="11200" b="1" u="sng" dirty="0" smtClean="0"/>
              <a:t>Σε περίπτωση πιθανής αλλαγής</a:t>
            </a:r>
            <a:r>
              <a:rPr lang="el-GR" sz="11200" b="1" dirty="0" smtClean="0"/>
              <a:t>-τελική </a:t>
            </a:r>
            <a:r>
              <a:rPr lang="el-GR" sz="11200" b="1" dirty="0"/>
              <a:t>ημερομηνία </a:t>
            </a:r>
            <a:r>
              <a:rPr lang="el-GR" sz="11200" b="1" dirty="0" smtClean="0"/>
              <a:t>παράδοσης: </a:t>
            </a:r>
          </a:p>
          <a:p>
            <a:endParaRPr lang="el-GR" sz="11200" b="1" u="sng" dirty="0" smtClean="0"/>
          </a:p>
          <a:p>
            <a:r>
              <a:rPr lang="el-GR" sz="11200" b="1" dirty="0" smtClean="0"/>
              <a:t>Δευτέρα-31/3/2025 (ΣΤΗ </a:t>
            </a:r>
            <a:r>
              <a:rPr lang="el-GR" sz="11200" b="1" dirty="0"/>
              <a:t>ΔΙΕΥΘΥΝΣΗ ΤΟΥ </a:t>
            </a:r>
            <a:r>
              <a:rPr lang="el-GR" sz="11200" b="1" dirty="0" smtClean="0"/>
              <a:t>ΣΧΟΛΕΙΟΥ)</a:t>
            </a:r>
            <a:endParaRPr lang="el-GR" sz="11200" b="1" dirty="0"/>
          </a:p>
          <a:p>
            <a:pPr algn="ctr"/>
            <a:endParaRPr lang="el-GR" sz="11200" b="1" u="sng" dirty="0" smtClean="0"/>
          </a:p>
          <a:p>
            <a:r>
              <a:rPr lang="el-GR" sz="11200" b="1" dirty="0" smtClean="0"/>
              <a:t>Τετάρτη-30/4/2025 (ΣΤΟ ΟΙΚΕΙΟ ΕΠΑΡΧΙΑΚΟ ΓΡΑΦΕΙΟ ΠΑΙΔΕΙΑΣ)</a:t>
            </a:r>
            <a:endParaRPr lang="el-GR" sz="11200" b="1" dirty="0"/>
          </a:p>
          <a:p>
            <a:pPr algn="ctr"/>
            <a:endParaRPr lang="el-GR" sz="11200" b="1" u="sng" dirty="0"/>
          </a:p>
          <a:p>
            <a:endParaRPr lang="el-GR" sz="8600" dirty="0" smtClean="0"/>
          </a:p>
          <a:p>
            <a:pPr marL="0" indent="0">
              <a:buNone/>
            </a:pPr>
            <a:endParaRPr lang="el-GR" u="sng" dirty="0"/>
          </a:p>
          <a:p>
            <a:pPr marL="0" indent="0">
              <a:buNone/>
            </a:pPr>
            <a:endParaRPr lang="el-GR" u="sng" dirty="0"/>
          </a:p>
          <a:p>
            <a:pPr marL="0" indent="0" algn="ctr">
              <a:buNone/>
            </a:pPr>
            <a:r>
              <a:rPr lang="el-GR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312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Αλλαγή Σχολικής Βαθμίδας  Βήματα προετοιμασίας/διεργασίας μέχρι την επίσημη υποβολή της Δήλωσης Προτίμησης Τύπου Σχολείου </vt:lpstr>
      <vt:lpstr>Μάθημα Επαγγελματικής Αγωγής-βλ. σχετική Εγκύκλιο</vt:lpstr>
      <vt:lpstr>Ομάδες Εστίασης (σε εξέλιξη)</vt:lpstr>
      <vt:lpstr>Διήμερο (Εργασίας) Επαγγελματικής Ενημέρωσης Μαθητών/τριών Γ΄ Τάξης Γυμνασίου: βλ. σχετ. Εγκύκλιο </vt:lpstr>
      <vt:lpstr>Εκδόσεις που δόθηκαν στους μαθητές και μαθήτριες (αναρτημένες στην Ιστοσελίδα του ΥΠΑΝ-Υπηρεσία Συμβουλευτικής Επαγγελματικής Αγωγής)</vt:lpstr>
      <vt:lpstr>Χρήσιμες Ιστοσελίδες  («Επιστημονικά Πεδία και Πλαίσια Πρόσβασης στη Δημόσια Τριτοβάθμια Εκπαίδευση Κύπρου και Ελλάδας 2025»-σελ. 12) </vt:lpstr>
      <vt:lpstr>ΔΗΛΩΣΗ ΠΡΟΤΙΜΗΣΗΣ ΤΥΠΟΥ ΣΧΟΛΕΙΟΥ  (βλ. σχετική Εγκύκλιο, Επιστολή και έντυπο Δήλωσης που σας δόθηκε, μέσω των παιδιών σας)-ΤΕΛΙΚΗ ΗΜΕΡΟΜΗΝΙΑ ΠΑΡΑΔΟΣΗΣ: Τρίτη-11/2/2025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59</cp:revision>
  <dcterms:created xsi:type="dcterms:W3CDTF">2024-01-15T09:22:05Z</dcterms:created>
  <dcterms:modified xsi:type="dcterms:W3CDTF">2025-01-13T06:53:42Z</dcterms:modified>
</cp:coreProperties>
</file>