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79" r:id="rId8"/>
    <p:sldId id="280" r:id="rId9"/>
    <p:sldId id="281" r:id="rId10"/>
    <p:sldId id="282" r:id="rId11"/>
    <p:sldId id="284" r:id="rId12"/>
    <p:sldId id="283" r:id="rId13"/>
    <p:sldId id="285" r:id="rId14"/>
    <p:sldId id="286" r:id="rId15"/>
    <p:sldId id="28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9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457432-8B3D-48A2-AF65-81F4CBDA39F1}" type="datetimeFigureOut">
              <a:rPr lang="en-US" smtClean="0"/>
              <a:t>18/02/2024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30F65-4A08-4301-85CA-E3977DA16873}" type="slidenum">
              <a:rPr lang="en-US" smtClean="0"/>
              <a:t>‹#›</a:t>
            </a:fld>
            <a:endParaRPr lang="en-US"/>
          </a:p>
        </p:txBody>
      </p:sp>
    </p:spTree>
    <p:extLst>
      <p:ext uri="{BB962C8B-B14F-4D97-AF65-F5344CB8AC3E}">
        <p14:creationId xmlns:p14="http://schemas.microsoft.com/office/powerpoint/2010/main" val="636206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457432-8B3D-48A2-AF65-81F4CBDA39F1}" type="datetimeFigureOut">
              <a:rPr lang="en-US" smtClean="0"/>
              <a:t>18/02/2024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30F65-4A08-4301-85CA-E3977DA16873}" type="slidenum">
              <a:rPr lang="en-US" smtClean="0"/>
              <a:t>‹#›</a:t>
            </a:fld>
            <a:endParaRPr lang="en-US"/>
          </a:p>
        </p:txBody>
      </p:sp>
    </p:spTree>
    <p:extLst>
      <p:ext uri="{BB962C8B-B14F-4D97-AF65-F5344CB8AC3E}">
        <p14:creationId xmlns:p14="http://schemas.microsoft.com/office/powerpoint/2010/main" val="4012600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457432-8B3D-48A2-AF65-81F4CBDA39F1}" type="datetimeFigureOut">
              <a:rPr lang="en-US" smtClean="0"/>
              <a:t>18/02/2024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30F65-4A08-4301-85CA-E3977DA16873}" type="slidenum">
              <a:rPr lang="en-US" smtClean="0"/>
              <a:t>‹#›</a:t>
            </a:fld>
            <a:endParaRPr lang="en-US"/>
          </a:p>
        </p:txBody>
      </p:sp>
    </p:spTree>
    <p:extLst>
      <p:ext uri="{BB962C8B-B14F-4D97-AF65-F5344CB8AC3E}">
        <p14:creationId xmlns:p14="http://schemas.microsoft.com/office/powerpoint/2010/main" val="2906484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457432-8B3D-48A2-AF65-81F4CBDA39F1}" type="datetimeFigureOut">
              <a:rPr lang="en-US" smtClean="0"/>
              <a:t>18/02/2024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30F65-4A08-4301-85CA-E3977DA16873}" type="slidenum">
              <a:rPr lang="en-US" smtClean="0"/>
              <a:t>‹#›</a:t>
            </a:fld>
            <a:endParaRPr lang="en-US"/>
          </a:p>
        </p:txBody>
      </p:sp>
    </p:spTree>
    <p:extLst>
      <p:ext uri="{BB962C8B-B14F-4D97-AF65-F5344CB8AC3E}">
        <p14:creationId xmlns:p14="http://schemas.microsoft.com/office/powerpoint/2010/main" val="535311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457432-8B3D-48A2-AF65-81F4CBDA39F1}" type="datetimeFigureOut">
              <a:rPr lang="en-US" smtClean="0"/>
              <a:t>18/02/2024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30F65-4A08-4301-85CA-E3977DA16873}" type="slidenum">
              <a:rPr lang="en-US" smtClean="0"/>
              <a:t>‹#›</a:t>
            </a:fld>
            <a:endParaRPr lang="en-US"/>
          </a:p>
        </p:txBody>
      </p:sp>
    </p:spTree>
    <p:extLst>
      <p:ext uri="{BB962C8B-B14F-4D97-AF65-F5344CB8AC3E}">
        <p14:creationId xmlns:p14="http://schemas.microsoft.com/office/powerpoint/2010/main" val="352964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457432-8B3D-48A2-AF65-81F4CBDA39F1}" type="datetimeFigureOut">
              <a:rPr lang="en-US" smtClean="0"/>
              <a:t>18/02/2024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30F65-4A08-4301-85CA-E3977DA16873}" type="slidenum">
              <a:rPr lang="en-US" smtClean="0"/>
              <a:t>‹#›</a:t>
            </a:fld>
            <a:endParaRPr lang="en-US"/>
          </a:p>
        </p:txBody>
      </p:sp>
    </p:spTree>
    <p:extLst>
      <p:ext uri="{BB962C8B-B14F-4D97-AF65-F5344CB8AC3E}">
        <p14:creationId xmlns:p14="http://schemas.microsoft.com/office/powerpoint/2010/main" val="2592644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457432-8B3D-48A2-AF65-81F4CBDA39F1}" type="datetimeFigureOut">
              <a:rPr lang="en-US" smtClean="0"/>
              <a:t>18/02/2024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530F65-4A08-4301-85CA-E3977DA16873}" type="slidenum">
              <a:rPr lang="en-US" smtClean="0"/>
              <a:t>‹#›</a:t>
            </a:fld>
            <a:endParaRPr lang="en-US"/>
          </a:p>
        </p:txBody>
      </p:sp>
    </p:spTree>
    <p:extLst>
      <p:ext uri="{BB962C8B-B14F-4D97-AF65-F5344CB8AC3E}">
        <p14:creationId xmlns:p14="http://schemas.microsoft.com/office/powerpoint/2010/main" val="2581664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457432-8B3D-48A2-AF65-81F4CBDA39F1}" type="datetimeFigureOut">
              <a:rPr lang="en-US" smtClean="0"/>
              <a:t>18/02/2024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530F65-4A08-4301-85CA-E3977DA16873}" type="slidenum">
              <a:rPr lang="en-US" smtClean="0"/>
              <a:t>‹#›</a:t>
            </a:fld>
            <a:endParaRPr lang="en-US"/>
          </a:p>
        </p:txBody>
      </p:sp>
    </p:spTree>
    <p:extLst>
      <p:ext uri="{BB962C8B-B14F-4D97-AF65-F5344CB8AC3E}">
        <p14:creationId xmlns:p14="http://schemas.microsoft.com/office/powerpoint/2010/main" val="93758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457432-8B3D-48A2-AF65-81F4CBDA39F1}" type="datetimeFigureOut">
              <a:rPr lang="en-US" smtClean="0"/>
              <a:t>18/02/2024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530F65-4A08-4301-85CA-E3977DA16873}" type="slidenum">
              <a:rPr lang="en-US" smtClean="0"/>
              <a:t>‹#›</a:t>
            </a:fld>
            <a:endParaRPr lang="en-US"/>
          </a:p>
        </p:txBody>
      </p:sp>
    </p:spTree>
    <p:extLst>
      <p:ext uri="{BB962C8B-B14F-4D97-AF65-F5344CB8AC3E}">
        <p14:creationId xmlns:p14="http://schemas.microsoft.com/office/powerpoint/2010/main" val="239012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9457432-8B3D-48A2-AF65-81F4CBDA39F1}" type="datetimeFigureOut">
              <a:rPr lang="en-US" smtClean="0"/>
              <a:t>18/02/2024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30F65-4A08-4301-85CA-E3977DA16873}" type="slidenum">
              <a:rPr lang="en-US" smtClean="0"/>
              <a:t>‹#›</a:t>
            </a:fld>
            <a:endParaRPr lang="en-US"/>
          </a:p>
        </p:txBody>
      </p:sp>
    </p:spTree>
    <p:extLst>
      <p:ext uri="{BB962C8B-B14F-4D97-AF65-F5344CB8AC3E}">
        <p14:creationId xmlns:p14="http://schemas.microsoft.com/office/powerpoint/2010/main" val="4244788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9457432-8B3D-48A2-AF65-81F4CBDA39F1}" type="datetimeFigureOut">
              <a:rPr lang="en-US" smtClean="0"/>
              <a:t>18/02/2024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30F65-4A08-4301-85CA-E3977DA16873}" type="slidenum">
              <a:rPr lang="en-US" smtClean="0"/>
              <a:t>‹#›</a:t>
            </a:fld>
            <a:endParaRPr lang="en-US"/>
          </a:p>
        </p:txBody>
      </p:sp>
    </p:spTree>
    <p:extLst>
      <p:ext uri="{BB962C8B-B14F-4D97-AF65-F5344CB8AC3E}">
        <p14:creationId xmlns:p14="http://schemas.microsoft.com/office/powerpoint/2010/main" val="32793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9457432-8B3D-48A2-AF65-81F4CBDA39F1}" type="datetimeFigureOut">
              <a:rPr lang="en-US" smtClean="0"/>
              <a:t>18/02/2024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E530F65-4A08-4301-85CA-E3977DA16873}" type="slidenum">
              <a:rPr lang="en-US" smtClean="0"/>
              <a:t>‹#›</a:t>
            </a:fld>
            <a:endParaRPr lang="en-US"/>
          </a:p>
        </p:txBody>
      </p:sp>
    </p:spTree>
    <p:extLst>
      <p:ext uri="{BB962C8B-B14F-4D97-AF65-F5344CB8AC3E}">
        <p14:creationId xmlns:p14="http://schemas.microsoft.com/office/powerpoint/2010/main" val="2797825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91588" y="-670755"/>
            <a:ext cx="9335588" cy="7594069"/>
          </a:xfrm>
          <a:prstGeom prst="rect">
            <a:avLst/>
          </a:prstGeom>
          <a:solidFill>
            <a:srgbClr val="009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653143" y="505097"/>
            <a:ext cx="7454537" cy="4960079"/>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l-GR" sz="16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ΓΥΜΝΑΣΙΟ ΔΡΟΣΙΑΣ</a:t>
            </a:r>
          </a:p>
          <a:p>
            <a:pPr algn="ctr"/>
            <a:endParaRPr lang="el-GR" sz="2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a:p>
            <a:pPr algn="ctr"/>
            <a:endParaRPr lang="el-GR" sz="20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a:p>
            <a:pPr algn="ctr"/>
            <a:r>
              <a:rPr lang="el-GR" sz="20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ΠΡΟΓΡΑΜΜΑ ΕΔΣΠΥ</a:t>
            </a:r>
          </a:p>
          <a:p>
            <a:pPr algn="ctr"/>
            <a:r>
              <a:rPr lang="el-GR" sz="40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ΠΑΡΟΥΣΙΑΣΗ ΕΝΔΟΣΧΟΛΙΚΗΣ ΕΡΕΥΝΑΣ</a:t>
            </a:r>
          </a:p>
          <a:p>
            <a:pPr algn="ctr"/>
            <a:r>
              <a:rPr lang="el-GR" sz="32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«Εθισμός στο Διαδίκτυο για τους Κύπριους εφήβους»</a:t>
            </a:r>
          </a:p>
          <a:p>
            <a:pPr algn="ctr"/>
            <a:endParaRPr lang="el-GR" sz="40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a:p>
            <a:pPr algn="ctr"/>
            <a:endParaRPr lang="el-GR" sz="2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a:p>
            <a:pPr algn="ctr"/>
            <a:endParaRPr lang="el-GR" sz="20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a:p>
            <a:pPr algn="ctr"/>
            <a:r>
              <a:rPr lang="el-GR" sz="16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ΣΧΟΛΙΚΗ ΧΡΟΝΙΑ 2023-2024</a:t>
            </a:r>
            <a:endParaRPr lang="en-GB" sz="1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27465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91588" y="-644630"/>
            <a:ext cx="9335588" cy="7594069"/>
          </a:xfrm>
          <a:prstGeom prst="rect">
            <a:avLst/>
          </a:prstGeom>
          <a:solidFill>
            <a:srgbClr val="009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78378" y="-98566"/>
            <a:ext cx="8830492" cy="637302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n-US"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344310" y="1628504"/>
            <a:ext cx="8180898" cy="3099464"/>
          </a:xfrm>
          <a:prstGeom prst="rect">
            <a:avLst/>
          </a:prstGeom>
        </p:spPr>
      </p:pic>
    </p:spTree>
    <p:extLst>
      <p:ext uri="{BB962C8B-B14F-4D97-AF65-F5344CB8AC3E}">
        <p14:creationId xmlns:p14="http://schemas.microsoft.com/office/powerpoint/2010/main" val="2051886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91588" y="-644630"/>
            <a:ext cx="9335588" cy="7594069"/>
          </a:xfrm>
          <a:prstGeom prst="rect">
            <a:avLst/>
          </a:prstGeom>
          <a:solidFill>
            <a:srgbClr val="009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78378" y="-98566"/>
            <a:ext cx="8830492" cy="637302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n-US"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235129" y="1122363"/>
            <a:ext cx="8515239" cy="4294368"/>
          </a:xfrm>
          <a:prstGeom prst="rect">
            <a:avLst/>
          </a:prstGeom>
        </p:spPr>
      </p:pic>
    </p:spTree>
    <p:extLst>
      <p:ext uri="{BB962C8B-B14F-4D97-AF65-F5344CB8AC3E}">
        <p14:creationId xmlns:p14="http://schemas.microsoft.com/office/powerpoint/2010/main" val="4255790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91588" y="-644630"/>
            <a:ext cx="9335588" cy="7594069"/>
          </a:xfrm>
          <a:prstGeom prst="rect">
            <a:avLst/>
          </a:prstGeom>
          <a:solidFill>
            <a:srgbClr val="009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78378" y="-98566"/>
            <a:ext cx="8830492" cy="637302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n-US"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396648" y="1933264"/>
            <a:ext cx="8350704" cy="2085030"/>
          </a:xfrm>
          <a:prstGeom prst="rect">
            <a:avLst/>
          </a:prstGeom>
        </p:spPr>
      </p:pic>
    </p:spTree>
    <p:extLst>
      <p:ext uri="{BB962C8B-B14F-4D97-AF65-F5344CB8AC3E}">
        <p14:creationId xmlns:p14="http://schemas.microsoft.com/office/powerpoint/2010/main" val="3519263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91588" y="-644630"/>
            <a:ext cx="9335588" cy="7594069"/>
          </a:xfrm>
          <a:prstGeom prst="rect">
            <a:avLst/>
          </a:prstGeom>
          <a:solidFill>
            <a:srgbClr val="009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78378" y="-98566"/>
            <a:ext cx="8830492" cy="637302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n-US"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p:cNvPicPr>
            <a:picLocks noChangeAspect="1"/>
          </p:cNvPicPr>
          <p:nvPr/>
        </p:nvPicPr>
        <p:blipFill>
          <a:blip r:embed="rId2"/>
          <a:stretch>
            <a:fillRect/>
          </a:stretch>
        </p:blipFill>
        <p:spPr>
          <a:xfrm>
            <a:off x="235129" y="944444"/>
            <a:ext cx="8512999" cy="3845270"/>
          </a:xfrm>
          <a:prstGeom prst="rect">
            <a:avLst/>
          </a:prstGeom>
        </p:spPr>
      </p:pic>
    </p:spTree>
    <p:extLst>
      <p:ext uri="{BB962C8B-B14F-4D97-AF65-F5344CB8AC3E}">
        <p14:creationId xmlns:p14="http://schemas.microsoft.com/office/powerpoint/2010/main" val="962350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91588" y="-644630"/>
            <a:ext cx="9335588" cy="7594069"/>
          </a:xfrm>
          <a:prstGeom prst="rect">
            <a:avLst/>
          </a:prstGeom>
          <a:solidFill>
            <a:srgbClr val="009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653143" y="505097"/>
            <a:ext cx="7454537" cy="4960079"/>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just"/>
            <a:r>
              <a:rPr lang="el-GR" dirty="0">
                <a:solidFill>
                  <a:schemeClr val="accent6">
                    <a:lumMod val="50000"/>
                  </a:schemeClr>
                </a:solidFill>
              </a:rPr>
              <a:t>Συμπερασματικά, είναι επιτακτική η ανάγκη για μείωση του χρόνου έκθεσης των εφήβων μαθητών και μαθητριών μας στο διαδίκτυο</a:t>
            </a:r>
            <a:r>
              <a:rPr lang="el-GR" dirty="0" smtClean="0">
                <a:solidFill>
                  <a:schemeClr val="accent6">
                    <a:lumMod val="50000"/>
                  </a:schemeClr>
                </a:solidFill>
              </a:rPr>
              <a:t>.</a:t>
            </a:r>
          </a:p>
          <a:p>
            <a:pPr algn="just"/>
            <a:r>
              <a:rPr lang="el-GR" dirty="0" smtClean="0">
                <a:solidFill>
                  <a:schemeClr val="accent6">
                    <a:lumMod val="50000"/>
                  </a:schemeClr>
                </a:solidFill>
              </a:rPr>
              <a:t>Για </a:t>
            </a:r>
            <a:r>
              <a:rPr lang="el-GR" dirty="0">
                <a:solidFill>
                  <a:schemeClr val="accent6">
                    <a:lumMod val="50000"/>
                  </a:schemeClr>
                </a:solidFill>
              </a:rPr>
              <a:t>το λόγο αυτό η Επιτροπή Αγωγής Υγείας του Γυμνασίου μας σε συνεργασία με τη Διεύθυνση του σχολείου αποφάσισε </a:t>
            </a:r>
            <a:r>
              <a:rPr lang="el-GR" dirty="0" smtClean="0">
                <a:solidFill>
                  <a:schemeClr val="accent6">
                    <a:lumMod val="50000"/>
                  </a:schemeClr>
                </a:solidFill>
              </a:rPr>
              <a:t> τη δημιουργική </a:t>
            </a:r>
            <a:r>
              <a:rPr lang="el-GR" dirty="0">
                <a:solidFill>
                  <a:schemeClr val="accent6">
                    <a:lumMod val="50000"/>
                  </a:schemeClr>
                </a:solidFill>
              </a:rPr>
              <a:t>απασχόληση των παιδιών του </a:t>
            </a:r>
            <a:r>
              <a:rPr lang="el-GR" dirty="0" smtClean="0">
                <a:solidFill>
                  <a:schemeClr val="accent6">
                    <a:lumMod val="50000"/>
                  </a:schemeClr>
                </a:solidFill>
              </a:rPr>
              <a:t>Γυμνασίου μας στο χρόνο του σχολείου.</a:t>
            </a:r>
          </a:p>
          <a:p>
            <a:pPr algn="just"/>
            <a:r>
              <a:rPr lang="el-GR" dirty="0" smtClean="0">
                <a:solidFill>
                  <a:schemeClr val="accent6">
                    <a:lumMod val="50000"/>
                  </a:schemeClr>
                </a:solidFill>
              </a:rPr>
              <a:t>Συγκεκριμένα, οι μαθητές/τριες μπορούν να χρησιμοποιούν επιτραπέζια παιχνίδια </a:t>
            </a:r>
            <a:r>
              <a:rPr lang="el-GR" dirty="0">
                <a:solidFill>
                  <a:schemeClr val="accent6">
                    <a:lumMod val="50000"/>
                  </a:schemeClr>
                </a:solidFill>
              </a:rPr>
              <a:t>κατά τη διάρκεια των διαλειμμάτων του </a:t>
            </a:r>
            <a:r>
              <a:rPr lang="el-GR" dirty="0" smtClean="0">
                <a:solidFill>
                  <a:schemeClr val="accent6">
                    <a:lumMod val="50000"/>
                  </a:schemeClr>
                </a:solidFill>
              </a:rPr>
              <a:t>σχολείου. Επιπρόσθετα, τη φετινή χρονιά έχει ξεκινήσει σειρά δράσεων για την ενημέρωση των κινδύνων της αλόγιστης χρήσης διαδικτύου και εναλλακτικών τρόπων δημιουργικής απασχόλησης των μαθητών/τριων.</a:t>
            </a:r>
          </a:p>
        </p:txBody>
      </p:sp>
    </p:spTree>
    <p:extLst>
      <p:ext uri="{BB962C8B-B14F-4D97-AF65-F5344CB8AC3E}">
        <p14:creationId xmlns:p14="http://schemas.microsoft.com/office/powerpoint/2010/main" val="3513800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91588" y="-670755"/>
            <a:ext cx="9335588" cy="7594069"/>
          </a:xfrm>
          <a:prstGeom prst="rect">
            <a:avLst/>
          </a:prstGeom>
          <a:solidFill>
            <a:srgbClr val="009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653143" y="505097"/>
            <a:ext cx="7454537" cy="4960079"/>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l-GR" sz="16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ΓΥΜΝΑΣΙΟ ΔΡΟΣΙΑΣ</a:t>
            </a:r>
          </a:p>
          <a:p>
            <a:pPr algn="ctr"/>
            <a:endParaRPr lang="el-GR" sz="2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a:p>
            <a:pPr algn="ctr"/>
            <a:endParaRPr lang="el-GR" sz="20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a:p>
            <a:pPr algn="ctr"/>
            <a:r>
              <a:rPr lang="el-GR" sz="20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ΠΡΟΓΡΑΜΜΑ ΕΔΣΠΥ</a:t>
            </a:r>
          </a:p>
          <a:p>
            <a:pPr algn="ctr"/>
            <a:r>
              <a:rPr lang="el-GR" sz="40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ΠΑΡΟΥΣΙΑΣΗ ΕΝΔΟΣΧΟΛΙΚΗΣ ΕΡΕΥΝΑΣ</a:t>
            </a:r>
          </a:p>
          <a:p>
            <a:pPr algn="ctr"/>
            <a:r>
              <a:rPr lang="el-GR" sz="32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«Εθισμός στο Διαδίκτυο για τους Κύπριους εφήβους»</a:t>
            </a:r>
          </a:p>
          <a:p>
            <a:pPr algn="ctr"/>
            <a:endParaRPr lang="el-GR" sz="40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a:p>
            <a:pPr algn="ctr"/>
            <a:endParaRPr lang="el-GR" sz="2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a:p>
            <a:pPr algn="ctr"/>
            <a:endParaRPr lang="el-GR" sz="20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a:p>
            <a:pPr algn="ctr"/>
            <a:r>
              <a:rPr lang="el-GR" sz="16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ΣΧΟΛΙΚΗ ΧΡΟΝΙΑ 2023-2024</a:t>
            </a:r>
            <a:endParaRPr lang="en-GB" sz="1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81065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91588" y="-644630"/>
            <a:ext cx="9335588" cy="7594069"/>
          </a:xfrm>
          <a:prstGeom prst="rect">
            <a:avLst/>
          </a:prstGeom>
          <a:solidFill>
            <a:srgbClr val="009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p:nvPr/>
        </p:nvPicPr>
        <p:blipFill rotWithShape="1">
          <a:blip r:embed="rId2"/>
          <a:srcRect l="2494" t="1394" r="1639"/>
          <a:stretch/>
        </p:blipFill>
        <p:spPr bwMode="auto">
          <a:xfrm rot="1236868">
            <a:off x="677484" y="2573561"/>
            <a:ext cx="2669956" cy="3712717"/>
          </a:xfrm>
          <a:prstGeom prst="rect">
            <a:avLst/>
          </a:prstGeom>
          <a:ln>
            <a:noFill/>
          </a:ln>
          <a:extLst>
            <a:ext uri="{53640926-AAD7-44D8-BBD7-CCE9431645EC}">
              <a14:shadowObscured xmlns:a14="http://schemas.microsoft.com/office/drawing/2010/main"/>
            </a:ext>
          </a:extLst>
        </p:spPr>
      </p:pic>
      <p:pic>
        <p:nvPicPr>
          <p:cNvPr id="6" name="Picture 5"/>
          <p:cNvPicPr/>
          <p:nvPr/>
        </p:nvPicPr>
        <p:blipFill>
          <a:blip r:embed="rId3"/>
          <a:stretch>
            <a:fillRect/>
          </a:stretch>
        </p:blipFill>
        <p:spPr>
          <a:xfrm rot="20845514">
            <a:off x="3536897" y="2809756"/>
            <a:ext cx="2706370" cy="3799205"/>
          </a:xfrm>
          <a:prstGeom prst="rect">
            <a:avLst/>
          </a:prstGeom>
        </p:spPr>
      </p:pic>
      <p:pic>
        <p:nvPicPr>
          <p:cNvPr id="7" name="Picture 6"/>
          <p:cNvPicPr/>
          <p:nvPr/>
        </p:nvPicPr>
        <p:blipFill rotWithShape="1">
          <a:blip r:embed="rId4">
            <a:extLst>
              <a:ext uri="{28A0092B-C50C-407E-A947-70E740481C1C}">
                <a14:useLocalDpi xmlns:a14="http://schemas.microsoft.com/office/drawing/2010/main" val="0"/>
              </a:ext>
            </a:extLst>
          </a:blip>
          <a:srcRect l="3861" t="4029" r="3489"/>
          <a:stretch/>
        </p:blipFill>
        <p:spPr bwMode="auto">
          <a:xfrm rot="731510">
            <a:off x="5888980" y="4172143"/>
            <a:ext cx="2747880" cy="2059502"/>
          </a:xfrm>
          <a:prstGeom prst="rect">
            <a:avLst/>
          </a:prstGeom>
          <a:ln>
            <a:solidFill>
              <a:schemeClr val="tx1"/>
            </a:solidFill>
          </a:ln>
          <a:extLst>
            <a:ext uri="{53640926-AAD7-44D8-BBD7-CCE9431645EC}">
              <a14:shadowObscured xmlns:a14="http://schemas.microsoft.com/office/drawing/2010/main"/>
            </a:ext>
          </a:extLst>
        </p:spPr>
      </p:pic>
      <p:sp>
        <p:nvSpPr>
          <p:cNvPr id="8" name="Rounded Rectangle 7"/>
          <p:cNvSpPr/>
          <p:nvPr/>
        </p:nvSpPr>
        <p:spPr>
          <a:xfrm>
            <a:off x="807980" y="176235"/>
            <a:ext cx="7336451" cy="2000134"/>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just"/>
            <a:r>
              <a:rPr lang="el-GR" sz="16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Η ενδοσχολική έρευνα πραγματοποιήθηκε το πρώτο χρόνο της συμμετοχής μας στο πρόγραμμα και σε αυτήν συμμετείχαν  300 μαθητές/τριες Α΄, Β και Γ΄ τάξης.</a:t>
            </a:r>
          </a:p>
          <a:p>
            <a:pPr algn="just"/>
            <a:endParaRPr lang="el-GR" sz="16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a:p>
            <a:pPr algn="just"/>
            <a:r>
              <a:rPr lang="el-GR" sz="16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Το ερωτηματολόγιο εφαρμόστηκε σε συνεργασία με Καθηγητές/τριες Πληροφορικής και τη Συντονίστρια του Κλάδου Πληροφορικής κ. Έλλη Συλιβέστρου</a:t>
            </a:r>
          </a:p>
          <a:p>
            <a:pPr algn="ctr"/>
            <a:endParaRPr lang="en-GB" sz="1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7247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91588" y="-644630"/>
            <a:ext cx="9335588" cy="7594069"/>
          </a:xfrm>
          <a:prstGeom prst="rect">
            <a:avLst/>
          </a:prstGeom>
          <a:solidFill>
            <a:srgbClr val="009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463731" y="1656441"/>
            <a:ext cx="8216537" cy="296478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indent="457200" algn="just">
              <a:lnSpc>
                <a:spcPct val="107000"/>
              </a:lnSpc>
              <a:spcAft>
                <a:spcPts val="800"/>
              </a:spcAft>
            </a:pPr>
            <a:r>
              <a:rPr lang="el-GR" dirty="0">
                <a:solidFill>
                  <a:schemeClr val="accent6">
                    <a:lumMod val="50000"/>
                  </a:schemeClr>
                </a:solidFill>
                <a:latin typeface="Palatino Linotype" panose="02040502050505030304" pitchFamily="18" charset="0"/>
                <a:ea typeface="Calibri" panose="020F0502020204030204" pitchFamily="34" charset="0"/>
                <a:cs typeface="Arial" panose="020B0604020202020204" pitchFamily="34" charset="0"/>
              </a:rPr>
              <a:t>Η έρευνα ολοκληρώθηκε σε σύντομο χρονικό διάστημα και τα αποτελέσματά της ήταν αρκετά ενθαρρυντικά για το τρόπο που διαχειρίζονται οι μαθητές και μαθήτριες μας τον χρόνο τους στο διαδίκτυο. Καταρχήν, στην έρευνα συμμετείχε  το 50,6%  των μαθητών και το 49,4%  των μαθητριών του Γυμνασίου μας</a:t>
            </a:r>
            <a:r>
              <a:rPr lang="el-GR" dirty="0" smtClean="0">
                <a:solidFill>
                  <a:schemeClr val="accent6">
                    <a:lumMod val="50000"/>
                  </a:schemeClr>
                </a:solidFill>
                <a:latin typeface="Palatino Linotype" panose="02040502050505030304" pitchFamily="18" charset="0"/>
                <a:ea typeface="Calibri" panose="020F0502020204030204" pitchFamily="34" charset="0"/>
                <a:cs typeface="Arial" panose="020B0604020202020204" pitchFamily="34" charset="0"/>
              </a:rPr>
              <a:t>.</a:t>
            </a:r>
          </a:p>
          <a:p>
            <a:pPr indent="457200" algn="just">
              <a:lnSpc>
                <a:spcPct val="107000"/>
              </a:lnSpc>
              <a:spcAft>
                <a:spcPts val="800"/>
              </a:spcAft>
            </a:pPr>
            <a:endParaRPr lang="el-GR" dirty="0">
              <a:solidFill>
                <a:schemeClr val="accent6">
                  <a:lumMod val="50000"/>
                </a:schemeClr>
              </a:solidFill>
              <a:latin typeface="Palatino Linotype" panose="02040502050505030304" pitchFamily="18" charset="0"/>
              <a:ea typeface="Calibri" panose="020F0502020204030204" pitchFamily="34" charset="0"/>
              <a:cs typeface="Arial" panose="020B0604020202020204" pitchFamily="34" charset="0"/>
            </a:endParaRPr>
          </a:p>
          <a:p>
            <a:pPr indent="457200" algn="just">
              <a:lnSpc>
                <a:spcPct val="107000"/>
              </a:lnSpc>
              <a:spcAft>
                <a:spcPts val="800"/>
              </a:spcAft>
            </a:pPr>
            <a:r>
              <a:rPr lang="el-GR" dirty="0" smtClean="0">
                <a:solidFill>
                  <a:schemeClr val="accent6">
                    <a:lumMod val="50000"/>
                  </a:schemeClr>
                </a:solidFill>
                <a:latin typeface="Palatino Linotype" panose="02040502050505030304" pitchFamily="18" charset="0"/>
                <a:ea typeface="Calibri" panose="020F0502020204030204" pitchFamily="34" charset="0"/>
                <a:cs typeface="Arial" panose="020B0604020202020204" pitchFamily="34" charset="0"/>
              </a:rPr>
              <a:t>  </a:t>
            </a:r>
            <a:r>
              <a:rPr lang="el-GR" dirty="0">
                <a:solidFill>
                  <a:schemeClr val="accent6">
                    <a:lumMod val="50000"/>
                  </a:schemeClr>
                </a:solidFill>
                <a:latin typeface="Palatino Linotype" panose="02040502050505030304" pitchFamily="18" charset="0"/>
                <a:ea typeface="Calibri" panose="020F0502020204030204" pitchFamily="34" charset="0"/>
                <a:cs typeface="Arial" panose="020B0604020202020204" pitchFamily="34" charset="0"/>
              </a:rPr>
              <a:t>Όσον αφορά το ποσοστό των μαθητών ανά τάξη, μεγαλύτερο ποσοστό των παιδιών της Α΄  τάξης (37,8%) έλαβε μέρος στην έρευνα σε σχέση με τους μαθητές της Β΄ τάξης (29,5%) και της Γ΄ τάξης (32,7%). </a:t>
            </a:r>
            <a:endParaRPr lang="en-US"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6467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91588" y="-644630"/>
            <a:ext cx="9335588" cy="7594069"/>
          </a:xfrm>
          <a:prstGeom prst="rect">
            <a:avLst/>
          </a:prstGeom>
          <a:solidFill>
            <a:srgbClr val="009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78378" y="-98566"/>
            <a:ext cx="8830492" cy="637302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n-US"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2"/>
          <p:cNvPicPr>
            <a:picLocks noChangeAspect="1"/>
          </p:cNvPicPr>
          <p:nvPr/>
        </p:nvPicPr>
        <p:blipFill>
          <a:blip r:embed="rId2"/>
          <a:stretch>
            <a:fillRect/>
          </a:stretch>
        </p:blipFill>
        <p:spPr>
          <a:xfrm>
            <a:off x="833149" y="1122363"/>
            <a:ext cx="7286114" cy="4176994"/>
          </a:xfrm>
          <a:prstGeom prst="rect">
            <a:avLst/>
          </a:prstGeom>
        </p:spPr>
      </p:pic>
    </p:spTree>
    <p:extLst>
      <p:ext uri="{BB962C8B-B14F-4D97-AF65-F5344CB8AC3E}">
        <p14:creationId xmlns:p14="http://schemas.microsoft.com/office/powerpoint/2010/main" val="2309925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91588" y="-644630"/>
            <a:ext cx="9335588" cy="7594069"/>
          </a:xfrm>
          <a:prstGeom prst="rect">
            <a:avLst/>
          </a:prstGeom>
          <a:solidFill>
            <a:srgbClr val="009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78378" y="-98566"/>
            <a:ext cx="8830492" cy="637302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n-US"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638276" y="703127"/>
            <a:ext cx="7710695" cy="4622458"/>
          </a:xfrm>
          <a:prstGeom prst="rect">
            <a:avLst/>
          </a:prstGeom>
        </p:spPr>
      </p:pic>
    </p:spTree>
    <p:extLst>
      <p:ext uri="{BB962C8B-B14F-4D97-AF65-F5344CB8AC3E}">
        <p14:creationId xmlns:p14="http://schemas.microsoft.com/office/powerpoint/2010/main" val="2896567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91588" y="-644630"/>
            <a:ext cx="9335588" cy="7594069"/>
          </a:xfrm>
          <a:prstGeom prst="rect">
            <a:avLst/>
          </a:prstGeom>
          <a:solidFill>
            <a:srgbClr val="009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78378" y="-98566"/>
            <a:ext cx="8830492" cy="637302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n-US"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536939" y="1026568"/>
            <a:ext cx="7794019" cy="4320494"/>
          </a:xfrm>
          <a:prstGeom prst="rect">
            <a:avLst/>
          </a:prstGeom>
        </p:spPr>
      </p:pic>
    </p:spTree>
    <p:extLst>
      <p:ext uri="{BB962C8B-B14F-4D97-AF65-F5344CB8AC3E}">
        <p14:creationId xmlns:p14="http://schemas.microsoft.com/office/powerpoint/2010/main" val="1665699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91588" y="-644630"/>
            <a:ext cx="9335588" cy="7594069"/>
          </a:xfrm>
          <a:prstGeom prst="rect">
            <a:avLst/>
          </a:prstGeom>
          <a:solidFill>
            <a:srgbClr val="009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78378" y="-98566"/>
            <a:ext cx="8830492" cy="637302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n-US"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487435" y="733556"/>
            <a:ext cx="7979929" cy="4866055"/>
          </a:xfrm>
          <a:prstGeom prst="rect">
            <a:avLst/>
          </a:prstGeom>
        </p:spPr>
      </p:pic>
    </p:spTree>
    <p:extLst>
      <p:ext uri="{BB962C8B-B14F-4D97-AF65-F5344CB8AC3E}">
        <p14:creationId xmlns:p14="http://schemas.microsoft.com/office/powerpoint/2010/main" val="1396001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91588" y="-644630"/>
            <a:ext cx="9335588" cy="7594069"/>
          </a:xfrm>
          <a:prstGeom prst="rect">
            <a:avLst/>
          </a:prstGeom>
          <a:solidFill>
            <a:srgbClr val="009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78378" y="-98566"/>
            <a:ext cx="8830492" cy="637302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n-US"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p:cNvPicPr>
            <a:picLocks noChangeAspect="1"/>
          </p:cNvPicPr>
          <p:nvPr/>
        </p:nvPicPr>
        <p:blipFill>
          <a:blip r:embed="rId2"/>
          <a:stretch>
            <a:fillRect/>
          </a:stretch>
        </p:blipFill>
        <p:spPr>
          <a:xfrm>
            <a:off x="235130" y="351233"/>
            <a:ext cx="8485719" cy="1921703"/>
          </a:xfrm>
          <a:prstGeom prst="rect">
            <a:avLst/>
          </a:prstGeom>
        </p:spPr>
      </p:pic>
      <p:pic>
        <p:nvPicPr>
          <p:cNvPr id="8" name="Picture 7"/>
          <p:cNvPicPr>
            <a:picLocks noChangeAspect="1"/>
          </p:cNvPicPr>
          <p:nvPr/>
        </p:nvPicPr>
        <p:blipFill>
          <a:blip r:embed="rId3"/>
          <a:stretch>
            <a:fillRect/>
          </a:stretch>
        </p:blipFill>
        <p:spPr>
          <a:xfrm>
            <a:off x="235129" y="2420460"/>
            <a:ext cx="8485719" cy="3597312"/>
          </a:xfrm>
          <a:prstGeom prst="rect">
            <a:avLst/>
          </a:prstGeom>
        </p:spPr>
      </p:pic>
    </p:spTree>
    <p:extLst>
      <p:ext uri="{BB962C8B-B14F-4D97-AF65-F5344CB8AC3E}">
        <p14:creationId xmlns:p14="http://schemas.microsoft.com/office/powerpoint/2010/main" val="1886088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91588" y="-644630"/>
            <a:ext cx="9335588" cy="7594069"/>
          </a:xfrm>
          <a:prstGeom prst="rect">
            <a:avLst/>
          </a:prstGeom>
          <a:solidFill>
            <a:srgbClr val="009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78378" y="-98566"/>
            <a:ext cx="8830492" cy="637302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l-GR"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n-US"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p:cNvPicPr>
            <a:picLocks noChangeAspect="1"/>
          </p:cNvPicPr>
          <p:nvPr/>
        </p:nvPicPr>
        <p:blipFill>
          <a:blip r:embed="rId2"/>
          <a:stretch>
            <a:fillRect/>
          </a:stretch>
        </p:blipFill>
        <p:spPr>
          <a:xfrm>
            <a:off x="333936" y="963259"/>
            <a:ext cx="8282431" cy="4087711"/>
          </a:xfrm>
          <a:prstGeom prst="rect">
            <a:avLst/>
          </a:prstGeom>
        </p:spPr>
      </p:pic>
    </p:spTree>
    <p:extLst>
      <p:ext uri="{BB962C8B-B14F-4D97-AF65-F5344CB8AC3E}">
        <p14:creationId xmlns:p14="http://schemas.microsoft.com/office/powerpoint/2010/main" val="822088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273</Words>
  <Application>Microsoft Office PowerPoint</Application>
  <PresentationFormat>On-screen Show (4:3)</PresentationFormat>
  <Paragraphs>169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Teacher</cp:lastModifiedBy>
  <cp:revision>7</cp:revision>
  <dcterms:created xsi:type="dcterms:W3CDTF">2024-02-06T06:30:51Z</dcterms:created>
  <dcterms:modified xsi:type="dcterms:W3CDTF">2024-02-18T12:16:20Z</dcterms:modified>
</cp:coreProperties>
</file>